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71" r:id="rId6"/>
    <p:sldId id="272" r:id="rId7"/>
    <p:sldId id="273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76" d="100"/>
          <a:sy n="76" d="100"/>
        </p:scale>
        <p:origin x="-1176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85CE801-FCF5-48D5-9CEB-5EE5AC113D57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241A220-57BC-47B1-BC74-8DC387FC3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E801-FCF5-48D5-9CEB-5EE5AC113D57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A220-57BC-47B1-BC74-8DC387FC3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E801-FCF5-48D5-9CEB-5EE5AC113D57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A220-57BC-47B1-BC74-8DC387FC3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E801-FCF5-48D5-9CEB-5EE5AC113D57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A220-57BC-47B1-BC74-8DC387FC3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E801-FCF5-48D5-9CEB-5EE5AC113D57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A220-57BC-47B1-BC74-8DC387FC3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E801-FCF5-48D5-9CEB-5EE5AC113D57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A220-57BC-47B1-BC74-8DC387FC3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5CE801-FCF5-48D5-9CEB-5EE5AC113D57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41A220-57BC-47B1-BC74-8DC387FC3A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85CE801-FCF5-48D5-9CEB-5EE5AC113D57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241A220-57BC-47B1-BC74-8DC387FC3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E801-FCF5-48D5-9CEB-5EE5AC113D57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A220-57BC-47B1-BC74-8DC387FC3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E801-FCF5-48D5-9CEB-5EE5AC113D57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A220-57BC-47B1-BC74-8DC387FC3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E801-FCF5-48D5-9CEB-5EE5AC113D57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A220-57BC-47B1-BC74-8DC387FC3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85CE801-FCF5-48D5-9CEB-5EE5AC113D57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241A220-57BC-47B1-BC74-8DC387FC3AA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food+additives&amp;source=images&amp;cd=&amp;cad=rja&amp;docid=XPo6rUcrzYDt_M&amp;tbnid=jojBnsQd8gl4AM:&amp;ved=0CAUQjRw&amp;url=http://www.hungryforchange.tv/article/top-10-food-additives-to-avoid&amp;ei=9mEHU43FBeiisQTaqICwCg&amp;bvm=bv.61725948,d.dmQ&amp;psig=AFQjCNFrQsvRNJTRJEL6_gaS46JV5ZMR6w&amp;ust=1393079093523549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abc.net.au/btn/story/s3340159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8347"/>
            <a:ext cx="7772400" cy="2381251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Chapter 24</a:t>
            </a:r>
            <a:br>
              <a:rPr lang="en-US" sz="8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8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Food Additives</a:t>
            </a:r>
            <a:endParaRPr lang="en-US" sz="8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9603" y="5486400"/>
            <a:ext cx="6400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By: Lexi Carp, Devon </a:t>
            </a:r>
            <a:r>
              <a:rPr lang="en-US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Grissinger</a:t>
            </a:r>
            <a:r>
              <a:rPr lang="en-US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, and Nina </a:t>
            </a:r>
            <a:r>
              <a:rPr lang="en-US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Salvucci</a:t>
            </a:r>
            <a:endParaRPr lang="en-US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  <p:pic>
        <p:nvPicPr>
          <p:cNvPr id="1026" name="Picture 2" descr="http://www.hungryforchange.tv/images/assets/Food-Additives-Example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291" y="2514600"/>
            <a:ext cx="5305425" cy="28435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25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Concerns About Food Additives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26736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latin typeface="Euphemia" panose="020B0503040102020104" pitchFamily="34" charset="0"/>
              </a:rPr>
              <a:t>Long-term effects: </a:t>
            </a:r>
            <a:r>
              <a:rPr lang="en-US" sz="2800" dirty="0" smtClean="0">
                <a:latin typeface="Euphemia" panose="020B0503040102020104" pitchFamily="34" charset="0"/>
              </a:rPr>
              <a:t>Scientists found that nitrates can cause cancer over time and under extreme heat</a:t>
            </a:r>
          </a:p>
          <a:p>
            <a:pPr marL="0" indent="0">
              <a:buNone/>
            </a:pPr>
            <a:endParaRPr lang="en-US" sz="2800" dirty="0" smtClean="0">
              <a:latin typeface="Euphemia" panose="020B0503040102020104" pitchFamily="34" charset="0"/>
            </a:endParaRPr>
          </a:p>
          <a:p>
            <a:r>
              <a:rPr lang="en-US" sz="2800" b="1" u="sng" dirty="0" smtClean="0">
                <a:latin typeface="Euphemia" panose="020B0503040102020104" pitchFamily="34" charset="0"/>
              </a:rPr>
              <a:t>Food Allergies/Sensitivities: </a:t>
            </a:r>
            <a:r>
              <a:rPr lang="en-US" sz="2800" dirty="0" smtClean="0">
                <a:latin typeface="Euphemia" panose="020B0503040102020104" pitchFamily="34" charset="0"/>
              </a:rPr>
              <a:t>Reactions to MSG, sulfites, and BHT are rare but can be severe; they are also difficult to avoid </a:t>
            </a:r>
            <a:endParaRPr lang="en-US" sz="2800" b="1" u="sng" dirty="0">
              <a:latin typeface="Euphemia" panose="020B05030401020201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4177671"/>
            <a:ext cx="2743200" cy="242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15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Food Additives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17136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>
                <a:latin typeface="Euphemia" panose="020B0503040102020104" pitchFamily="34" charset="0"/>
              </a:rPr>
              <a:t>Pros: </a:t>
            </a:r>
          </a:p>
          <a:p>
            <a:r>
              <a:rPr lang="en-US" dirty="0" smtClean="0">
                <a:latin typeface="Euphemia" panose="020B0503040102020104" pitchFamily="34" charset="0"/>
              </a:rPr>
              <a:t>Food is more appealing to the eye and tasty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>
                <a:latin typeface="Euphemia" panose="020B0503040102020104" pitchFamily="34" charset="0"/>
              </a:rPr>
              <a:t>Cons: </a:t>
            </a:r>
          </a:p>
          <a:p>
            <a:r>
              <a:rPr lang="en-US" dirty="0" smtClean="0">
                <a:latin typeface="Euphemia" panose="020B0503040102020104" pitchFamily="34" charset="0"/>
              </a:rPr>
              <a:t>Long term effects such as cancer</a:t>
            </a:r>
          </a:p>
          <a:p>
            <a:r>
              <a:rPr lang="en-US" dirty="0" smtClean="0">
                <a:latin typeface="Euphemia" panose="020B0503040102020104" pitchFamily="34" charset="0"/>
              </a:rPr>
              <a:t>Food allergies to additives are hard to avoid and can be severe </a:t>
            </a:r>
          </a:p>
          <a:p>
            <a:endParaRPr lang="en-US" dirty="0" smtClean="0"/>
          </a:p>
          <a:p>
            <a:endParaRPr lang="en-US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953000"/>
            <a:ext cx="3124200" cy="179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93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Poor Eating Habits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126736"/>
          </a:xfrm>
        </p:spPr>
        <p:txBody>
          <a:bodyPr>
            <a:normAutofit/>
          </a:bodyPr>
          <a:lstStyle/>
          <a:p>
            <a:r>
              <a:rPr lang="en-US" dirty="0" smtClean="0"/>
              <a:t>Leads to nutrient deficiencies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dirty="0" smtClean="0"/>
              <a:t>Adding nutrients where they don’t occur naturally makes getting balanced nutrition more confusing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133600"/>
            <a:ext cx="2286000" cy="2000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314575"/>
            <a:ext cx="2514600" cy="1819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2362199"/>
            <a:ext cx="2647950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04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Unneeded Additives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/>
          </a:bodyPr>
          <a:lstStyle/>
          <a:p>
            <a:r>
              <a:rPr lang="en-US" dirty="0" smtClean="0"/>
              <a:t>Wax on apples, oranges, eggplant and lemons are FDA-approved as preservative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-maintain freshness by sealing in moisture </a:t>
            </a:r>
          </a:p>
          <a:p>
            <a:r>
              <a:rPr lang="en-US" dirty="0"/>
              <a:t>C</a:t>
            </a:r>
            <a:r>
              <a:rPr lang="en-US" dirty="0" smtClean="0"/>
              <a:t>ritics warn that by conditioning buyers to set unnatural standards for foods, producers discourage people from eating what’s really good for them </a:t>
            </a:r>
          </a:p>
          <a:p>
            <a:r>
              <a:rPr lang="en-US" dirty="0" smtClean="0"/>
              <a:t>Using additives raises the price of the product</a:t>
            </a:r>
          </a:p>
        </p:txBody>
      </p:sp>
    </p:spTree>
    <p:extLst>
      <p:ext uri="{BB962C8B-B14F-4D97-AF65-F5344CB8AC3E}">
        <p14:creationId xmlns:p14="http://schemas.microsoft.com/office/powerpoint/2010/main" val="364856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Value of Food Additives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79136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Safety</a:t>
            </a:r>
            <a:endParaRPr lang="en-US" dirty="0" smtClean="0"/>
          </a:p>
          <a:p>
            <a:r>
              <a:rPr lang="en-US" sz="2600" dirty="0" smtClean="0"/>
              <a:t>Proponents </a:t>
            </a:r>
            <a:r>
              <a:rPr lang="en-US" sz="2600" dirty="0" smtClean="0"/>
              <a:t>stress that producers and consumers alike now rely on additives to help ensure a safe food supply</a:t>
            </a:r>
          </a:p>
          <a:p>
            <a:r>
              <a:rPr lang="en-US" sz="2600" dirty="0" smtClean="0"/>
              <a:t>Preservatives extend the shelf life of some products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900" dirty="0" smtClean="0"/>
              <a:t>-A loaf of bread stays edible because of the </a:t>
            </a:r>
            <a:r>
              <a:rPr lang="en-US" sz="1900" dirty="0" smtClean="0"/>
              <a:t>mold </a:t>
            </a:r>
            <a:r>
              <a:rPr lang="en-US" sz="1900" dirty="0" smtClean="0"/>
              <a:t>inhibitor calcium propionate and the </a:t>
            </a:r>
            <a:r>
              <a:rPr lang="en-US" sz="1900" dirty="0" smtClean="0"/>
              <a:t> </a:t>
            </a:r>
            <a:r>
              <a:rPr lang="en-US" sz="1900" dirty="0" smtClean="0"/>
              <a:t>BHT that keeps fats from going rancid, </a:t>
            </a:r>
            <a:r>
              <a:rPr lang="en-US" sz="1900" dirty="0" smtClean="0"/>
              <a:t> </a:t>
            </a:r>
            <a:r>
              <a:rPr lang="en-US" sz="1900" dirty="0" smtClean="0"/>
              <a:t>additive </a:t>
            </a:r>
            <a:r>
              <a:rPr lang="en-US" sz="1900" dirty="0" smtClean="0"/>
              <a:t>ethylenediamine</a:t>
            </a:r>
            <a:r>
              <a:rPr lang="en-US" sz="1900" dirty="0" smtClean="0"/>
              <a:t> </a:t>
            </a:r>
            <a:r>
              <a:rPr lang="en-US" sz="1900" dirty="0" smtClean="0"/>
              <a:t>tetraacetic</a:t>
            </a:r>
            <a:r>
              <a:rPr lang="en-US" sz="1900" dirty="0" smtClean="0"/>
              <a:t> acid </a:t>
            </a:r>
            <a:r>
              <a:rPr lang="en-US" sz="1900" dirty="0" smtClean="0"/>
              <a:t>helps </a:t>
            </a:r>
            <a:r>
              <a:rPr lang="en-US" sz="1900" dirty="0" smtClean="0"/>
              <a:t>prevent </a:t>
            </a:r>
            <a:r>
              <a:rPr lang="en-US" sz="1900" dirty="0" smtClean="0"/>
              <a:t>rancidity</a:t>
            </a:r>
          </a:p>
          <a:p>
            <a:pPr marL="0" indent="0">
              <a:buNone/>
            </a:pP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Improves Nutrition</a:t>
            </a:r>
          </a:p>
          <a:p>
            <a:r>
              <a:rPr lang="en-US" sz="2400" dirty="0"/>
              <a:t>Supporters say additives prevent diseases caused by malnutrition </a:t>
            </a:r>
          </a:p>
          <a:p>
            <a:r>
              <a:rPr lang="en-US" sz="2400" dirty="0"/>
              <a:t>First case of fortification in the United States was prompted by high rates of </a:t>
            </a:r>
            <a:r>
              <a:rPr lang="en-US" sz="2400" b="1" dirty="0" smtClean="0"/>
              <a:t>goiter, </a:t>
            </a:r>
            <a:r>
              <a:rPr lang="en-US" sz="2400" i="1" dirty="0" smtClean="0"/>
              <a:t>an enlargement of the thyroid gland caused by lack of iodine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Vitamin D to milk in the 1930s </a:t>
            </a:r>
          </a:p>
          <a:p>
            <a:r>
              <a:rPr lang="en-US" sz="2400" dirty="0"/>
              <a:t>Fortifying flour and cornmeal with iron and niacin </a:t>
            </a:r>
          </a:p>
          <a:p>
            <a:r>
              <a:rPr lang="en-US" sz="2400" dirty="0"/>
              <a:t>Preservatives</a:t>
            </a:r>
          </a:p>
          <a:p>
            <a:pPr marL="0" indent="0">
              <a:buNone/>
            </a:pPr>
            <a:endParaRPr lang="en-US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791200"/>
            <a:ext cx="1905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79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World Hunger 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additives, foods can be shipped safely over long distances</a:t>
            </a:r>
          </a:p>
          <a:p>
            <a:r>
              <a:rPr lang="en-US" dirty="0" smtClean="0"/>
              <a:t>Supporters suggest that some fears about using additives are a reaction against using chemicals</a:t>
            </a:r>
          </a:p>
          <a:p>
            <a:r>
              <a:rPr lang="en-US" dirty="0" smtClean="0"/>
              <a:t>Chemical additives are no more dangerous than the food itself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4572000"/>
            <a:ext cx="3428999" cy="21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13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Objectives and Vocabulary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447800"/>
            <a:ext cx="54102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Britannic Bold" panose="020B0903060703020204" pitchFamily="34" charset="0"/>
              </a:rPr>
              <a:t>Objectives:</a:t>
            </a:r>
          </a:p>
          <a:p>
            <a:r>
              <a:rPr lang="en-US" sz="2000" dirty="0" smtClean="0">
                <a:latin typeface="Euphemia" panose="020B0503040102020104" pitchFamily="34" charset="0"/>
              </a:rPr>
              <a:t>Identify common food additives and their uses</a:t>
            </a:r>
          </a:p>
          <a:p>
            <a:r>
              <a:rPr lang="en-US" sz="2000" dirty="0" smtClean="0">
                <a:latin typeface="Euphemia" panose="020B0503040102020104" pitchFamily="34" charset="0"/>
              </a:rPr>
              <a:t>Compare natural and synthetic additives</a:t>
            </a:r>
          </a:p>
          <a:p>
            <a:r>
              <a:rPr lang="en-US" sz="2000" dirty="0" smtClean="0">
                <a:latin typeface="Euphemia" panose="020B0503040102020104" pitchFamily="34" charset="0"/>
              </a:rPr>
              <a:t>Explain how additives are regulated </a:t>
            </a:r>
          </a:p>
          <a:p>
            <a:r>
              <a:rPr lang="en-US" sz="2000" dirty="0" smtClean="0">
                <a:latin typeface="Euphemia" panose="020B0503040102020104" pitchFamily="34" charset="0"/>
              </a:rPr>
              <a:t>Identify general and specific uses of preservatives </a:t>
            </a:r>
          </a:p>
          <a:p>
            <a:r>
              <a:rPr lang="en-US" sz="2000" dirty="0" smtClean="0">
                <a:latin typeface="Euphemia" panose="020B0503040102020104" pitchFamily="34" charset="0"/>
              </a:rPr>
              <a:t>Compare methods for adding nutrients to foods</a:t>
            </a:r>
          </a:p>
          <a:p>
            <a:r>
              <a:rPr lang="en-US" sz="2000" dirty="0" smtClean="0">
                <a:latin typeface="Euphemia" panose="020B0503040102020104" pitchFamily="34" charset="0"/>
              </a:rPr>
              <a:t>Describe how additives make food more appealing</a:t>
            </a:r>
          </a:p>
          <a:p>
            <a:r>
              <a:rPr lang="en-US" sz="2000" dirty="0" smtClean="0">
                <a:latin typeface="Euphemia" panose="020B0503040102020104" pitchFamily="34" charset="0"/>
              </a:rPr>
              <a:t>Describe how additives aid food processing</a:t>
            </a:r>
          </a:p>
          <a:p>
            <a:r>
              <a:rPr lang="en-US" sz="2000" dirty="0" smtClean="0">
                <a:latin typeface="Euphemia" panose="020B0503040102020104" pitchFamily="34" charset="0"/>
              </a:rPr>
              <a:t>Evaluate the pros and cons of using food additives</a:t>
            </a:r>
            <a:endParaRPr lang="en-US" sz="2000" dirty="0">
              <a:latin typeface="Euphemia" panose="020B05030401020201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371600"/>
            <a:ext cx="26670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Britannic Bold" panose="020B0903060703020204" pitchFamily="34" charset="0"/>
              </a:rPr>
              <a:t>Vocab:</a:t>
            </a:r>
          </a:p>
          <a:p>
            <a:pPr marL="0" indent="0">
              <a:buNone/>
            </a:pPr>
            <a:r>
              <a:rPr lang="en-US" sz="1900" dirty="0" smtClean="0">
                <a:latin typeface="Euphemia" panose="020B0503040102020104" pitchFamily="34" charset="0"/>
              </a:rPr>
              <a:t>-</a:t>
            </a:r>
            <a:r>
              <a:rPr lang="en-US" sz="1900" b="1" dirty="0" smtClean="0">
                <a:latin typeface="Euphemia" panose="020B0503040102020104" pitchFamily="34" charset="0"/>
              </a:rPr>
              <a:t>Food </a:t>
            </a:r>
            <a:r>
              <a:rPr lang="en-US" sz="1900" b="1" dirty="0" smtClean="0">
                <a:latin typeface="Euphemia" panose="020B0503040102020104" pitchFamily="34" charset="0"/>
              </a:rPr>
              <a:t>Additives</a:t>
            </a:r>
            <a:endParaRPr lang="en-US" sz="1900" dirty="0" smtClean="0">
              <a:latin typeface="Euphemia" panose="020B0503040102020104" pitchFamily="34" charset="0"/>
            </a:endParaRPr>
          </a:p>
          <a:p>
            <a:pPr marL="0" indent="0">
              <a:buNone/>
            </a:pPr>
            <a:r>
              <a:rPr lang="en-US" sz="1900" dirty="0" smtClean="0">
                <a:latin typeface="Euphemia" panose="020B0503040102020104" pitchFamily="34" charset="0"/>
              </a:rPr>
              <a:t>-</a:t>
            </a:r>
            <a:r>
              <a:rPr lang="en-US" sz="1900" b="1" dirty="0" smtClean="0">
                <a:latin typeface="Euphemia" panose="020B0503040102020104" pitchFamily="34" charset="0"/>
              </a:rPr>
              <a:t>GRAS </a:t>
            </a:r>
            <a:r>
              <a:rPr lang="en-US" sz="1900" b="1" dirty="0" smtClean="0">
                <a:latin typeface="Euphemia" panose="020B0503040102020104" pitchFamily="34" charset="0"/>
              </a:rPr>
              <a:t>List</a:t>
            </a:r>
          </a:p>
          <a:p>
            <a:pPr marL="0" indent="0">
              <a:buNone/>
            </a:pPr>
            <a:r>
              <a:rPr lang="en-US" sz="1900" b="1" dirty="0" smtClean="0">
                <a:latin typeface="Euphemia" panose="020B0503040102020104" pitchFamily="34" charset="0"/>
              </a:rPr>
              <a:t>-Enrichment</a:t>
            </a:r>
          </a:p>
          <a:p>
            <a:pPr marL="0" indent="0">
              <a:buNone/>
            </a:pPr>
            <a:r>
              <a:rPr lang="en-US" sz="1900" b="1" dirty="0" smtClean="0">
                <a:latin typeface="Euphemia" panose="020B0503040102020104" pitchFamily="34" charset="0"/>
              </a:rPr>
              <a:t>-Fortification </a:t>
            </a:r>
          </a:p>
          <a:p>
            <a:pPr marL="0" indent="0">
              <a:buNone/>
            </a:pPr>
            <a:r>
              <a:rPr lang="en-US" sz="1900" dirty="0" smtClean="0">
                <a:latin typeface="Euphemia" panose="020B0503040102020104" pitchFamily="34" charset="0"/>
              </a:rPr>
              <a:t>-</a:t>
            </a:r>
            <a:r>
              <a:rPr lang="en-US" sz="1900" b="1" dirty="0" smtClean="0">
                <a:latin typeface="Euphemia" panose="020B0503040102020104" pitchFamily="34" charset="0"/>
              </a:rPr>
              <a:t>Restoration </a:t>
            </a:r>
          </a:p>
          <a:p>
            <a:pPr marL="0" indent="0">
              <a:buNone/>
            </a:pPr>
            <a:r>
              <a:rPr lang="en-US" sz="1900" dirty="0" smtClean="0">
                <a:latin typeface="Euphemia" panose="020B0503040102020104" pitchFamily="34" charset="0"/>
              </a:rPr>
              <a:t>-</a:t>
            </a:r>
            <a:r>
              <a:rPr lang="en-US" sz="1900" b="1" dirty="0" smtClean="0">
                <a:latin typeface="Euphemia" panose="020B0503040102020104" pitchFamily="34" charset="0"/>
              </a:rPr>
              <a:t>Nitrification </a:t>
            </a:r>
          </a:p>
          <a:p>
            <a:pPr marL="0" indent="0">
              <a:buNone/>
            </a:pPr>
            <a:r>
              <a:rPr lang="en-US" sz="1900" b="1" dirty="0" smtClean="0">
                <a:latin typeface="Euphemia" panose="020B0503040102020104" pitchFamily="34" charset="0"/>
              </a:rPr>
              <a:t>-Goiter</a:t>
            </a:r>
          </a:p>
          <a:p>
            <a:pPr marL="0" indent="0">
              <a:buNone/>
            </a:pPr>
            <a:r>
              <a:rPr lang="en-US" sz="1900" b="1" dirty="0" smtClean="0">
                <a:latin typeface="Euphemia" panose="020B0503040102020104" pitchFamily="34" charset="0"/>
              </a:rPr>
              <a:t>-Stabilizer</a:t>
            </a:r>
            <a:endParaRPr lang="en-US" sz="1900" b="1" dirty="0" smtClean="0"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51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What is a Food Additive?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29912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>
                <a:latin typeface="Euphemia" panose="020B0503040102020104" pitchFamily="34" charset="0"/>
              </a:rPr>
              <a:t>Any substance a food producer intentionally adds to a food for a specific </a:t>
            </a:r>
            <a:r>
              <a:rPr lang="en-US" sz="3000" dirty="0" smtClean="0">
                <a:latin typeface="Euphemia" panose="020B0503040102020104" pitchFamily="34" charset="0"/>
              </a:rPr>
              <a:t>purpose</a:t>
            </a:r>
          </a:p>
          <a:p>
            <a:endParaRPr lang="en-US" sz="3000" dirty="0" smtClean="0">
              <a:latin typeface="Euphemia" panose="020B0503040102020104" pitchFamily="34" charset="0"/>
            </a:endParaRPr>
          </a:p>
          <a:p>
            <a:r>
              <a:rPr lang="en-US" sz="3000" dirty="0" smtClean="0">
                <a:latin typeface="Euphemia" panose="020B0503040102020104" pitchFamily="34" charset="0"/>
              </a:rPr>
              <a:t>Around </a:t>
            </a:r>
            <a:r>
              <a:rPr lang="en-US" sz="3000" dirty="0" smtClean="0">
                <a:latin typeface="Euphemia" panose="020B0503040102020104" pitchFamily="34" charset="0"/>
              </a:rPr>
              <a:t>3,000 additives used to preserve foods</a:t>
            </a:r>
          </a:p>
          <a:p>
            <a:r>
              <a:rPr lang="en-US" sz="3000" dirty="0" smtClean="0">
                <a:latin typeface="Euphemia" panose="020B0503040102020104" pitchFamily="34" charset="0"/>
              </a:rPr>
              <a:t>Natural and Synthetic additives</a:t>
            </a:r>
          </a:p>
          <a:p>
            <a:pPr lvl="1"/>
            <a:r>
              <a:rPr lang="en-US" sz="2000" b="1" dirty="0" smtClean="0">
                <a:latin typeface="Euphemia" panose="020B0503040102020104" pitchFamily="34" charset="0"/>
              </a:rPr>
              <a:t>Natural</a:t>
            </a:r>
          </a:p>
          <a:p>
            <a:pPr lvl="2"/>
            <a:r>
              <a:rPr lang="en-US" sz="1600" dirty="0" smtClean="0">
                <a:latin typeface="Euphemia" panose="020B0503040102020104" pitchFamily="34" charset="0"/>
              </a:rPr>
              <a:t>Additives such as salt and sugars have been around thousands of years </a:t>
            </a:r>
          </a:p>
          <a:p>
            <a:pPr lvl="2"/>
            <a:r>
              <a:rPr lang="en-US" sz="1600" dirty="0" smtClean="0">
                <a:latin typeface="Euphemia" panose="020B0503040102020104" pitchFamily="34" charset="0"/>
              </a:rPr>
              <a:t>Occur naturally in food or plants</a:t>
            </a:r>
          </a:p>
          <a:p>
            <a:pPr lvl="1"/>
            <a:r>
              <a:rPr lang="en-US" sz="2000" b="1" dirty="0" smtClean="0">
                <a:latin typeface="Euphemia" panose="020B0503040102020104" pitchFamily="34" charset="0"/>
              </a:rPr>
              <a:t>Synthetic</a:t>
            </a:r>
          </a:p>
          <a:p>
            <a:pPr lvl="2"/>
            <a:r>
              <a:rPr lang="en-US" sz="1600" dirty="0" smtClean="0">
                <a:latin typeface="Euphemia" panose="020B0503040102020104" pitchFamily="34" charset="0"/>
              </a:rPr>
              <a:t>Artificial or synthetic additives are made in a laboratory </a:t>
            </a:r>
          </a:p>
          <a:p>
            <a:pPr lvl="2"/>
            <a:r>
              <a:rPr lang="en-US" sz="1600" dirty="0" smtClean="0">
                <a:latin typeface="Euphemia" panose="020B0503040102020104" pitchFamily="34" charset="0"/>
              </a:rPr>
              <a:t>Not found naturally in food</a:t>
            </a:r>
          </a:p>
        </p:txBody>
      </p:sp>
    </p:spTree>
    <p:extLst>
      <p:ext uri="{BB962C8B-B14F-4D97-AF65-F5344CB8AC3E}">
        <p14:creationId xmlns:p14="http://schemas.microsoft.com/office/powerpoint/2010/main" val="30142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Regulating Additives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Euphemia" panose="020B0503040102020104" pitchFamily="34" charset="0"/>
              </a:rPr>
              <a:t>(FDA)The </a:t>
            </a:r>
            <a:r>
              <a:rPr lang="en-US" dirty="0" smtClean="0">
                <a:latin typeface="Euphemia" panose="020B0503040102020104" pitchFamily="34" charset="0"/>
              </a:rPr>
              <a:t>Food and Drug Administration is </a:t>
            </a:r>
            <a:r>
              <a:rPr lang="en-US" dirty="0" smtClean="0">
                <a:latin typeface="Euphemia" panose="020B0503040102020104" pitchFamily="34" charset="0"/>
              </a:rPr>
              <a:t>responsible </a:t>
            </a:r>
            <a:r>
              <a:rPr lang="en-US" dirty="0" smtClean="0">
                <a:latin typeface="Euphemia" panose="020B0503040102020104" pitchFamily="34" charset="0"/>
              </a:rPr>
              <a:t>for </a:t>
            </a:r>
            <a:r>
              <a:rPr lang="en-US" dirty="0" smtClean="0">
                <a:latin typeface="Euphemia" panose="020B0503040102020104" pitchFamily="34" charset="0"/>
              </a:rPr>
              <a:t>keeping food safe for consumers</a:t>
            </a:r>
            <a:endParaRPr lang="en-US" dirty="0" smtClean="0">
              <a:latin typeface="Euphemia" panose="020B0503040102020104" pitchFamily="34" charset="0"/>
            </a:endParaRPr>
          </a:p>
          <a:p>
            <a:r>
              <a:rPr lang="en-US" dirty="0" smtClean="0">
                <a:latin typeface="Euphemia" panose="020B0503040102020104" pitchFamily="34" charset="0"/>
              </a:rPr>
              <a:t>FDA holds manufacturers accountable for labeling additives in food products</a:t>
            </a:r>
          </a:p>
          <a:p>
            <a:r>
              <a:rPr lang="en-US" dirty="0" smtClean="0">
                <a:latin typeface="Euphemia" panose="020B0503040102020104" pitchFamily="34" charset="0"/>
              </a:rPr>
              <a:t>There are four purposes of additives</a:t>
            </a:r>
          </a:p>
          <a:p>
            <a:pPr lvl="1"/>
            <a:r>
              <a:rPr lang="en-US" b="1" dirty="0" smtClean="0">
                <a:latin typeface="Euphemia" panose="020B0503040102020104" pitchFamily="34" charset="0"/>
              </a:rPr>
              <a:t>Improve storage properties </a:t>
            </a:r>
          </a:p>
          <a:p>
            <a:pPr lvl="1"/>
            <a:r>
              <a:rPr lang="en-US" b="1" dirty="0" smtClean="0">
                <a:latin typeface="Euphemia" panose="020B0503040102020104" pitchFamily="34" charset="0"/>
              </a:rPr>
              <a:t>Increase healthfulness</a:t>
            </a:r>
          </a:p>
          <a:p>
            <a:pPr lvl="1"/>
            <a:r>
              <a:rPr lang="en-US" b="1" dirty="0" smtClean="0">
                <a:latin typeface="Euphemia" panose="020B0503040102020104" pitchFamily="34" charset="0"/>
              </a:rPr>
              <a:t>Make food more appealing</a:t>
            </a:r>
          </a:p>
          <a:p>
            <a:pPr lvl="1"/>
            <a:r>
              <a:rPr lang="en-US" b="1" dirty="0" smtClean="0">
                <a:latin typeface="Euphemia" panose="020B0503040102020104" pitchFamily="34" charset="0"/>
              </a:rPr>
              <a:t>Improve processing and preparing</a:t>
            </a:r>
          </a:p>
        </p:txBody>
      </p:sp>
    </p:spTree>
    <p:extLst>
      <p:ext uri="{BB962C8B-B14F-4D97-AF65-F5344CB8AC3E}">
        <p14:creationId xmlns:p14="http://schemas.microsoft.com/office/powerpoint/2010/main" val="55520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latin typeface="Euphemia" panose="020B0503040102020104" pitchFamily="34" charset="0"/>
              </a:rPr>
              <a:t>GRAS </a:t>
            </a:r>
            <a:r>
              <a:rPr lang="en-US" b="1" i="1" dirty="0" smtClean="0">
                <a:latin typeface="Euphemia" panose="020B0503040102020104" pitchFamily="34" charset="0"/>
              </a:rPr>
              <a:t> </a:t>
            </a:r>
            <a:r>
              <a:rPr lang="en-US" b="1" dirty="0" smtClean="0">
                <a:latin typeface="Euphemia" panose="020B0503040102020104" pitchFamily="34" charset="0"/>
              </a:rPr>
              <a:t>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Euphemia" panose="020B0503040102020104" pitchFamily="34" charset="0"/>
              </a:rPr>
              <a:t>contains </a:t>
            </a:r>
            <a:r>
              <a:rPr lang="en-US" dirty="0">
                <a:latin typeface="Euphemia" panose="020B0503040102020104" pitchFamily="34" charset="0"/>
              </a:rPr>
              <a:t>substances, like spices, natural seasonings, and flavorings, that are considered safe for human consumption (</a:t>
            </a:r>
            <a:r>
              <a:rPr lang="en-US" b="1" dirty="0">
                <a:latin typeface="Euphemia" panose="020B0503040102020104" pitchFamily="34" charset="0"/>
              </a:rPr>
              <a:t>not regulated as additives)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64985" y="3496258"/>
            <a:ext cx="2045455" cy="307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42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Additives are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6248400" cy="4440936"/>
          </a:xfrm>
        </p:spPr>
        <p:txBody>
          <a:bodyPr/>
          <a:lstStyle/>
          <a:p>
            <a:r>
              <a:rPr lang="en-US" dirty="0" smtClean="0"/>
              <a:t>Improving Storage Properties – </a:t>
            </a:r>
          </a:p>
          <a:p>
            <a:pPr lvl="1"/>
            <a:r>
              <a:rPr lang="en-US" dirty="0" smtClean="0"/>
              <a:t>Preservatives-chemicals used to prevent mold and bacteria from spoiling food</a:t>
            </a:r>
          </a:p>
          <a:p>
            <a:pPr lvl="1"/>
            <a:r>
              <a:rPr lang="en-US" dirty="0" smtClean="0"/>
              <a:t>Don’t affect a food’s flavor, color , or texture</a:t>
            </a:r>
          </a:p>
          <a:p>
            <a:pPr lvl="1"/>
            <a:r>
              <a:rPr lang="en-US" dirty="0" smtClean="0"/>
              <a:t>Preservatives can have an added purpose</a:t>
            </a:r>
          </a:p>
          <a:p>
            <a:pPr lvl="2"/>
            <a:r>
              <a:rPr lang="en-US" dirty="0" smtClean="0"/>
              <a:t>To color and flavor cured meats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702" y="1600200"/>
            <a:ext cx="2821655" cy="1600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337" y="4114800"/>
            <a:ext cx="2514968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25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/>
          <a:lstStyle/>
          <a:p>
            <a:r>
              <a:rPr lang="en-US" dirty="0" smtClean="0"/>
              <a:t>Increasing Healthfulness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848600" cy="4745736"/>
          </a:xfrm>
        </p:spPr>
        <p:txBody>
          <a:bodyPr/>
          <a:lstStyle/>
          <a:p>
            <a:r>
              <a:rPr lang="en-US" b="1" dirty="0" smtClean="0"/>
              <a:t>Fortification</a:t>
            </a:r>
            <a:r>
              <a:rPr lang="en-US" dirty="0" smtClean="0"/>
              <a:t> – adding nutrients not normally found in the food</a:t>
            </a:r>
          </a:p>
          <a:p>
            <a:endParaRPr lang="en-US" dirty="0" smtClean="0"/>
          </a:p>
          <a:p>
            <a:r>
              <a:rPr lang="en-US" b="1" dirty="0" smtClean="0"/>
              <a:t>Restoration</a:t>
            </a:r>
            <a:r>
              <a:rPr lang="en-US" dirty="0" smtClean="0"/>
              <a:t> – nutrients that are lost in processing are returned to the food</a:t>
            </a:r>
          </a:p>
          <a:p>
            <a:endParaRPr lang="en-US" dirty="0" smtClean="0"/>
          </a:p>
          <a:p>
            <a:r>
              <a:rPr lang="en-US" b="1" dirty="0" smtClean="0"/>
              <a:t>Enrichment</a:t>
            </a:r>
            <a:r>
              <a:rPr lang="en-US" dirty="0" smtClean="0"/>
              <a:t> – adding nutrients lost in processing back in the food along with extra nutrients that did not exist before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720049"/>
            <a:ext cx="19145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6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95400"/>
          </a:xfrm>
        </p:spPr>
        <p:txBody>
          <a:bodyPr/>
          <a:lstStyle/>
          <a:p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Making Food More Appealing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229600" cy="5355336"/>
          </a:xfrm>
        </p:spPr>
        <p:txBody>
          <a:bodyPr>
            <a:normAutofit/>
          </a:bodyPr>
          <a:lstStyle/>
          <a:p>
            <a:r>
              <a:rPr lang="en-US" sz="2400" b="1" u="sng" dirty="0" smtClean="0">
                <a:latin typeface="Euphemia" panose="020B0503040102020104" pitchFamily="34" charset="0"/>
              </a:rPr>
              <a:t>Color: </a:t>
            </a:r>
            <a:r>
              <a:rPr lang="en-US" sz="2400" dirty="0" smtClean="0">
                <a:latin typeface="Euphemia" panose="020B0503040102020104" pitchFamily="34" charset="0"/>
              </a:rPr>
              <a:t> Synthetic coloring is </a:t>
            </a:r>
            <a:r>
              <a:rPr lang="en-US" sz="2400" dirty="0" smtClean="0">
                <a:latin typeface="Euphemia" panose="020B0503040102020104" pitchFamily="34" charset="0"/>
              </a:rPr>
              <a:t>safe/FDA </a:t>
            </a:r>
            <a:r>
              <a:rPr lang="en-US" sz="2400" dirty="0" smtClean="0">
                <a:latin typeface="Euphemia" panose="020B0503040102020104" pitchFamily="34" charset="0"/>
              </a:rPr>
              <a:t>approved. Natural coloring may come from </a:t>
            </a:r>
            <a:r>
              <a:rPr lang="en-US" sz="2400" dirty="0" smtClean="0">
                <a:latin typeface="Euphemia" panose="020B0503040102020104" pitchFamily="34" charset="0"/>
              </a:rPr>
              <a:t>caramelization</a:t>
            </a:r>
            <a:endParaRPr lang="en-US" sz="2400" dirty="0" smtClean="0">
              <a:latin typeface="Euphemia" panose="020B05030401020201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Euphemia" panose="020B0503040102020104" pitchFamily="34" charset="0"/>
            </a:endParaRPr>
          </a:p>
          <a:p>
            <a:r>
              <a:rPr lang="en-US" sz="2400" b="1" u="sng" dirty="0" smtClean="0">
                <a:latin typeface="Euphemia" panose="020B0503040102020104" pitchFamily="34" charset="0"/>
              </a:rPr>
              <a:t>Flavor: </a:t>
            </a:r>
            <a:r>
              <a:rPr lang="en-US" sz="2400" dirty="0" smtClean="0">
                <a:latin typeface="Euphemia" panose="020B0503040102020104" pitchFamily="34" charset="0"/>
              </a:rPr>
              <a:t> Most flavoring is artificial </a:t>
            </a:r>
            <a:r>
              <a:rPr lang="en-US" sz="2400" dirty="0" smtClean="0">
                <a:latin typeface="Euphemia" panose="020B0503040102020104" pitchFamily="34" charset="0"/>
              </a:rPr>
              <a:t>and </a:t>
            </a:r>
            <a:r>
              <a:rPr lang="en-US" sz="2400" dirty="0" smtClean="0">
                <a:latin typeface="Euphemia" panose="020B0503040102020104" pitchFamily="34" charset="0"/>
              </a:rPr>
              <a:t>flavor enhancers are made from the amino acid glutamate</a:t>
            </a:r>
          </a:p>
          <a:p>
            <a:pPr marL="0" indent="0">
              <a:buNone/>
            </a:pPr>
            <a:endParaRPr lang="en-US" sz="2400" dirty="0" smtClean="0">
              <a:latin typeface="Euphemia" panose="020B0503040102020104" pitchFamily="34" charset="0"/>
            </a:endParaRPr>
          </a:p>
          <a:p>
            <a:r>
              <a:rPr lang="en-US" sz="2400" b="1" u="sng" dirty="0" smtClean="0">
                <a:latin typeface="Euphemia" panose="020B0503040102020104" pitchFamily="34" charset="0"/>
              </a:rPr>
              <a:t>Sweeteners: </a:t>
            </a:r>
            <a:r>
              <a:rPr lang="en-US" sz="2400" dirty="0" smtClean="0">
                <a:latin typeface="Euphemia" panose="020B0503040102020104" pitchFamily="34" charset="0"/>
              </a:rPr>
              <a:t> Sucralose, saccharin, aspartame, and </a:t>
            </a:r>
            <a:r>
              <a:rPr lang="en-US" sz="2400" dirty="0" smtClean="0">
                <a:latin typeface="Euphemia" panose="020B0503040102020104" pitchFamily="34" charset="0"/>
              </a:rPr>
              <a:t>acesulfame</a:t>
            </a:r>
            <a:endParaRPr lang="en-US" sz="2400" dirty="0" smtClean="0">
              <a:latin typeface="Euphemia" panose="020B0503040102020104" pitchFamily="34" charset="0"/>
            </a:endParaRPr>
          </a:p>
          <a:p>
            <a:r>
              <a:rPr lang="en-US" sz="2000" u="sng" dirty="0">
                <a:latin typeface="Euphemia" panose="020B0503040102020104" pitchFamily="34" charset="0"/>
              </a:rPr>
              <a:t>N</a:t>
            </a:r>
            <a:r>
              <a:rPr lang="en-US" sz="2000" u="sng" dirty="0" smtClean="0">
                <a:latin typeface="Euphemia" panose="020B0503040102020104" pitchFamily="34" charset="0"/>
              </a:rPr>
              <a:t>onnutritive sugars- </a:t>
            </a:r>
            <a:r>
              <a:rPr lang="en-US" sz="2000" dirty="0" smtClean="0">
                <a:latin typeface="Euphemia" panose="020B0503040102020104" pitchFamily="34" charset="0"/>
              </a:rPr>
              <a:t>artificial sweeteners and have no calories. </a:t>
            </a:r>
          </a:p>
          <a:p>
            <a:r>
              <a:rPr lang="en-US" sz="2000" u="sng" dirty="0">
                <a:latin typeface="Euphemia" panose="020B0503040102020104" pitchFamily="34" charset="0"/>
              </a:rPr>
              <a:t>N</a:t>
            </a:r>
            <a:r>
              <a:rPr lang="en-US" sz="2000" u="sng" dirty="0" smtClean="0">
                <a:latin typeface="Euphemia" panose="020B0503040102020104" pitchFamily="34" charset="0"/>
              </a:rPr>
              <a:t>utritive sweeteners- </a:t>
            </a:r>
            <a:r>
              <a:rPr lang="en-US" sz="2000" dirty="0" smtClean="0">
                <a:latin typeface="Euphemia" panose="020B0503040102020104" pitchFamily="34" charset="0"/>
              </a:rPr>
              <a:t>natural and metabolize to produce calories</a:t>
            </a:r>
            <a:r>
              <a:rPr lang="en-US" sz="2000" dirty="0" smtClean="0">
                <a:latin typeface="Euphemia" panose="020B0503040102020104" pitchFamily="34" charset="0"/>
              </a:rPr>
              <a:t>.</a:t>
            </a:r>
          </a:p>
          <a:p>
            <a:endParaRPr lang="en-US" sz="2000" dirty="0">
              <a:latin typeface="Euphemia" panose="020B0503040102020104" pitchFamily="34" charset="0"/>
            </a:endParaRPr>
          </a:p>
          <a:p>
            <a:pPr marL="109728" indent="0">
              <a:buNone/>
            </a:pPr>
            <a:r>
              <a:rPr lang="en-US" sz="2000" dirty="0" smtClean="0">
                <a:latin typeface="Euphemia" panose="020B0503040102020104" pitchFamily="34" charset="0"/>
              </a:rPr>
              <a:t> </a:t>
            </a:r>
            <a:r>
              <a:rPr lang="en-US" sz="2000" u="sng" dirty="0">
                <a:hlinkClick r:id="rId2"/>
              </a:rPr>
              <a:t>Food Additives (3:47</a:t>
            </a:r>
            <a:r>
              <a:rPr lang="en-US" sz="2000" u="sng" dirty="0" smtClean="0">
                <a:hlinkClick r:id="rId2"/>
              </a:rPr>
              <a:t>)</a:t>
            </a:r>
            <a:r>
              <a:rPr lang="en-US" sz="2000" u="sng" dirty="0" smtClean="0"/>
              <a:t> </a:t>
            </a:r>
          </a:p>
          <a:p>
            <a:pPr marL="109728" indent="0">
              <a:buNone/>
            </a:pPr>
            <a:r>
              <a:rPr lang="en-US" sz="2000" dirty="0">
                <a:hlinkClick r:id="rId2"/>
              </a:rPr>
              <a:t>http://www.abc.net.au/btn/story/s3340159.htm</a:t>
            </a:r>
            <a:r>
              <a:rPr lang="en-US" sz="2000" dirty="0"/>
              <a:t> </a:t>
            </a:r>
            <a:endParaRPr lang="en-US" sz="2000" u="sng" dirty="0">
              <a:latin typeface="Euphemia" panose="020B05030401020201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160" y="5013542"/>
            <a:ext cx="1836964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Improving, Processing and Preparation </a:t>
            </a:r>
            <a:endParaRPr lang="en-US" sz="4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Euphemia" panose="020B0503040102020104" pitchFamily="34" charset="0"/>
              </a:rPr>
              <a:t>Stabilizers</a:t>
            </a:r>
            <a:r>
              <a:rPr lang="en-US" sz="2800" dirty="0" smtClean="0">
                <a:latin typeface="Euphemia" panose="020B0503040102020104" pitchFamily="34" charset="0"/>
              </a:rPr>
              <a:t> and </a:t>
            </a:r>
            <a:r>
              <a:rPr lang="en-US" sz="2800" b="1" dirty="0" smtClean="0">
                <a:latin typeface="Euphemia" panose="020B0503040102020104" pitchFamily="34" charset="0"/>
              </a:rPr>
              <a:t>thickeners</a:t>
            </a:r>
            <a:r>
              <a:rPr lang="en-US" sz="2800" dirty="0" smtClean="0">
                <a:latin typeface="Euphemia" panose="020B0503040102020104" pitchFamily="34" charset="0"/>
              </a:rPr>
              <a:t> are usually natural additives and they contribute to the body of the food</a:t>
            </a:r>
          </a:p>
          <a:p>
            <a:pPr marL="0" indent="0">
              <a:buNone/>
            </a:pPr>
            <a:endParaRPr lang="en-US" sz="2800" dirty="0" smtClean="0">
              <a:latin typeface="Euphemia" panose="020B0503040102020104" pitchFamily="34" charset="0"/>
            </a:endParaRPr>
          </a:p>
          <a:p>
            <a:r>
              <a:rPr lang="en-US" sz="2800" b="1" u="sng" dirty="0" smtClean="0">
                <a:latin typeface="Euphemia" panose="020B0503040102020104" pitchFamily="34" charset="0"/>
              </a:rPr>
              <a:t>Stabilizer- </a:t>
            </a:r>
            <a:r>
              <a:rPr lang="en-US" sz="2800" dirty="0" smtClean="0">
                <a:latin typeface="Euphemia" panose="020B0503040102020104" pitchFamily="34" charset="0"/>
              </a:rPr>
              <a:t>A substance that keeps a compound, mixture, or solution from changing its form or chemical nature</a:t>
            </a:r>
            <a:endParaRPr lang="en-US" sz="2800" dirty="0">
              <a:latin typeface="Euphemia" panose="020B05030401020201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495300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21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276</TotalTime>
  <Words>592</Words>
  <Application>Microsoft Office PowerPoint</Application>
  <PresentationFormat>On-screen Show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Urban</vt:lpstr>
      <vt:lpstr>Chapter 24 Food Additives</vt:lpstr>
      <vt:lpstr>Objectives and Vocabulary</vt:lpstr>
      <vt:lpstr>What is a Food Additive?</vt:lpstr>
      <vt:lpstr>Regulating Additives</vt:lpstr>
      <vt:lpstr>GRAS  List</vt:lpstr>
      <vt:lpstr>How Additives are Used</vt:lpstr>
      <vt:lpstr>Increasing Healthfulness</vt:lpstr>
      <vt:lpstr>Making Food More Appealing</vt:lpstr>
      <vt:lpstr>Improving, Processing and Preparation </vt:lpstr>
      <vt:lpstr>Concerns About Food Additives</vt:lpstr>
      <vt:lpstr>Food Additives</vt:lpstr>
      <vt:lpstr>Poor Eating Habits</vt:lpstr>
      <vt:lpstr>Unneeded Additives</vt:lpstr>
      <vt:lpstr>The Value of Food Additives</vt:lpstr>
      <vt:lpstr>World Hunger 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24 Food Additives</dc:title>
  <dc:creator>Alexis Carp</dc:creator>
  <cp:lastModifiedBy>ERICSSON, DENISE</cp:lastModifiedBy>
  <cp:revision>21</cp:revision>
  <dcterms:created xsi:type="dcterms:W3CDTF">2014-02-21T14:20:59Z</dcterms:created>
  <dcterms:modified xsi:type="dcterms:W3CDTF">2014-03-21T16:41:02Z</dcterms:modified>
</cp:coreProperties>
</file>